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92" r:id="rId3"/>
    <p:sldId id="296" r:id="rId4"/>
    <p:sldId id="290" r:id="rId5"/>
    <p:sldId id="291" r:id="rId6"/>
    <p:sldId id="289" r:id="rId7"/>
    <p:sldId id="288" r:id="rId8"/>
    <p:sldId id="293" r:id="rId9"/>
    <p:sldId id="294" r:id="rId10"/>
    <p:sldId id="295" r:id="rId11"/>
    <p:sldId id="304" r:id="rId12"/>
    <p:sldId id="260" r:id="rId13"/>
    <p:sldId id="267" r:id="rId14"/>
    <p:sldId id="265" r:id="rId15"/>
    <p:sldId id="281" r:id="rId16"/>
    <p:sldId id="297" r:id="rId17"/>
    <p:sldId id="298" r:id="rId18"/>
    <p:sldId id="299" r:id="rId19"/>
    <p:sldId id="300" r:id="rId20"/>
    <p:sldId id="301" r:id="rId21"/>
    <p:sldId id="303" r:id="rId22"/>
    <p:sldId id="302" r:id="rId23"/>
    <p:sldId id="268" r:id="rId24"/>
    <p:sldId id="282" r:id="rId25"/>
    <p:sldId id="264" r:id="rId26"/>
    <p:sldId id="269" r:id="rId27"/>
    <p:sldId id="271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E4A"/>
    <a:srgbClr val="947E03"/>
    <a:srgbClr val="DAD010"/>
    <a:srgbClr val="006600"/>
    <a:srgbClr val="808000"/>
    <a:srgbClr val="99CC00"/>
    <a:srgbClr val="FFFF99"/>
    <a:srgbClr val="96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C74505-B691-437C-9C70-B35B30DB8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06C9-F3E7-497A-8769-610055EB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F5A4-8908-4F70-9047-D132D5D65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A481-87CD-4140-A8AD-6926D641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5541-51A7-410E-A026-7112DEED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A351-6024-485F-B8DC-31AB525EE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0B5C-78B5-411E-B973-62A97B1B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963F-959F-4D52-83A1-03609268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2D9C-8673-48AF-852B-3F05AD57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0916-2CFE-4FFD-BFF9-3793D0B4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AA46-7D62-4A60-9AF6-3D4578682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E2E0-E19F-4FF6-A1D9-7DB1D6B63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BF0EA0-C2B2-4220-8F07-1C74A824F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Green Houston 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1622936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 smtClean="0">
              <a:solidFill>
                <a:srgbClr val="C7CA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A7E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A7E4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A7E4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A7E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A7E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A7E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A7E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A7E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A7E4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7CAA6"/>
                </a:solidFill>
              </a:rPr>
              <a:t>Brownfield Redevelopment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1888"/>
            <a:ext cx="9144000" cy="5726112"/>
          </a:xfrm>
          <a:solidFill>
            <a:srgbClr val="C7CAA6">
              <a:alpha val="0"/>
            </a:srgbClr>
          </a:solidFill>
          <a:ln>
            <a:solidFill>
              <a:srgbClr val="C7CAA6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	City of Houston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September 20, 2012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Picture 17" descr="Downtown Houston and water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337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Approach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Assist all possible (within legal restraints) redevelopment of Brownfield properties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Review the Community’s and City’s Plan for Targeted Areas… What’s the Big Picture?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Identify Suspected Areas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Identify Stakeholders and work with the community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122" name="Picture 2" descr="https://encrypted-tbn3.google.com/images?q=tbn:ANd9GcR6z4F0HfOZLryUo1A96whL6KMxaMtk4tNjWR2Onqt984bTSj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5315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It Takes Vision!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 smtClean="0">
                <a:latin typeface="Tahoma" pitchFamily="34" charset="0"/>
              </a:rPr>
              <a:t>Evaluate </a:t>
            </a:r>
            <a:r>
              <a:rPr lang="en-US" sz="2400" dirty="0">
                <a:latin typeface="Tahoma" pitchFamily="34" charset="0"/>
              </a:rPr>
              <a:t>potential reuse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ahoma" pitchFamily="34" charset="0"/>
              </a:rPr>
              <a:t>Develop strategies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ahoma" pitchFamily="34" charset="0"/>
              </a:rPr>
              <a:t>Investigate financial </a:t>
            </a:r>
            <a:r>
              <a:rPr lang="en-US" sz="2400" dirty="0" smtClean="0">
                <a:latin typeface="Tahoma" pitchFamily="34" charset="0"/>
              </a:rPr>
              <a:t>programs</a:t>
            </a:r>
            <a:endParaRPr lang="en-US" sz="2400" dirty="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ahoma" pitchFamily="34" charset="0"/>
              </a:rPr>
              <a:t>LEVERAGE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ahoma" pitchFamily="34" charset="0"/>
              </a:rPr>
              <a:t>LEVERAGE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en-US" sz="2400" dirty="0">
                <a:latin typeface="Tahoma" pitchFamily="34" charset="0"/>
              </a:rPr>
              <a:t>LEVERAGE</a:t>
            </a:r>
          </a:p>
          <a:p>
            <a:endParaRPr lang="en-US" dirty="0"/>
          </a:p>
        </p:txBody>
      </p:sp>
      <p:pic>
        <p:nvPicPr>
          <p:cNvPr id="4" name="Picture 3" descr="C:\Program Files\Common Files\Microsoft Shared\Clipart\cagcat50\BD04912_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2940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9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7CAA6"/>
                </a:solidFill>
              </a:rPr>
              <a:t>Brownfield Redevelopment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eaLnBrk="1" hangingPunct="1">
              <a:buFontTx/>
              <a:buNone/>
            </a:pPr>
            <a:r>
              <a:rPr lang="en-US" dirty="0" smtClean="0"/>
              <a:t>                   City of Houston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 rot="651824">
            <a:off x="3986790" y="3429942"/>
            <a:ext cx="850900" cy="339725"/>
          </a:xfrm>
          <a:prstGeom prst="rect">
            <a:avLst/>
          </a:prstGeom>
          <a:solidFill>
            <a:srgbClr val="DAD010">
              <a:alpha val="15000"/>
            </a:srgbClr>
          </a:solidFill>
          <a:ln>
            <a:solidFill>
              <a:srgbClr val="DAD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pic>
        <p:nvPicPr>
          <p:cNvPr id="9219" name="Content Placeholder 3" descr="1955-Aeri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>
            <a:spLocks/>
          </p:cNvSpPr>
          <p:nvPr/>
        </p:nvSpPr>
        <p:spPr bwMode="auto">
          <a:xfrm>
            <a:off x="228600" y="14478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Big Development to Bring Growth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Hardy Yards Mixed Use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Former Rail Yard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Just North of DT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Transit Center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Incentives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Assessment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Clean up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TIRZ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24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pic>
        <p:nvPicPr>
          <p:cNvPr id="11267" name="Content Placeholder 3" descr="DSC000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1447800"/>
            <a:ext cx="4648200" cy="4419600"/>
          </a:xfrm>
        </p:spPr>
      </p:pic>
      <p:sp>
        <p:nvSpPr>
          <p:cNvPr id="4" name="Content Placeholder 5"/>
          <p:cNvSpPr>
            <a:spLocks/>
          </p:cNvSpPr>
          <p:nvPr/>
        </p:nvSpPr>
        <p:spPr bwMode="auto">
          <a:xfrm>
            <a:off x="228600" y="14478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Big Development to Bring Growth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Dynamo Stadium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Former Industrial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Just East of DT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Incentives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Assessment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Clean up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	TIRZ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24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pic>
        <p:nvPicPr>
          <p:cNvPr id="12291" name="Content Placeholder 4" descr="DSC000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1295400"/>
            <a:ext cx="5043488" cy="4724400"/>
          </a:xfrm>
        </p:spPr>
      </p:pic>
      <p:sp>
        <p:nvSpPr>
          <p:cNvPr id="4" name="Content Placeholder 5"/>
          <p:cNvSpPr>
            <a:spLocks/>
          </p:cNvSpPr>
          <p:nvPr/>
        </p:nvSpPr>
        <p:spPr bwMode="auto">
          <a:xfrm>
            <a:off x="228600" y="17526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Big Development to Bring Growth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Mixed Use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Incentives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TIRZ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DPC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rgbClr val="7A7E4A"/>
                </a:solidFill>
              </a:rPr>
              <a:t>Tax Credit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24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3200" b="1" i="1" dirty="0" smtClean="0">
                <a:solidFill>
                  <a:schemeClr val="bg2"/>
                </a:solidFill>
              </a:rPr>
              <a:t>Examples within The City of Houston’s Portfolio of Successful Brownfield Redevelopment Projects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b="1" i="1" dirty="0" smtClean="0"/>
          </a:p>
        </p:txBody>
      </p:sp>
      <p:pic>
        <p:nvPicPr>
          <p:cNvPr id="20482" name="Picture 4" descr="MCj0432528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200400"/>
            <a:ext cx="2286000" cy="2286000"/>
          </a:xfrm>
        </p:spPr>
      </p:pic>
      <p:sp>
        <p:nvSpPr>
          <p:cNvPr id="2" name="Rectangle 1"/>
          <p:cNvSpPr/>
          <p:nvPr/>
        </p:nvSpPr>
        <p:spPr>
          <a:xfrm>
            <a:off x="542365" y="152400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7CAA6"/>
                </a:solidFill>
              </a:rPr>
              <a:t>Brownfield Redevelopment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0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i="1" dirty="0" smtClean="0"/>
          </a:p>
        </p:txBody>
      </p:sp>
      <p:pic>
        <p:nvPicPr>
          <p:cNvPr id="22530" name="Picture 4" descr="100_0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712" y="2286000"/>
            <a:ext cx="3200400" cy="2101850"/>
          </a:xfrm>
          <a:ln>
            <a:solidFill>
              <a:srgbClr val="FFFF00"/>
            </a:solidFill>
          </a:ln>
        </p:spPr>
      </p:pic>
      <p:pic>
        <p:nvPicPr>
          <p:cNvPr id="22531" name="Picture 5" descr="Wildcat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3810000" cy="1962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2" name="Picture 6" descr="Wildcat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471" y="4114800"/>
            <a:ext cx="2362200" cy="2487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3" name="Picture 7" descr="lakes_ph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671" y="4128247"/>
            <a:ext cx="4419600" cy="2362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836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Wildcat Golf Club – </a:t>
            </a:r>
            <a:r>
              <a:rPr lang="en-US" sz="2800" i="1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 </a:t>
            </a:r>
            <a:r>
              <a:rPr lang="en-US" sz="2800" i="1" u="sng" dirty="0" err="1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Almeda</a:t>
            </a:r>
            <a:r>
              <a:rPr lang="en-US" sz="2800" i="1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</a:t>
            </a:r>
            <a:endParaRPr lang="en-US" sz="2800" i="1" u="sng" dirty="0">
              <a:solidFill>
                <a:srgbClr val="7A7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1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i="1" dirty="0" smtClean="0">
              <a:solidFill>
                <a:schemeClr val="bg2"/>
              </a:solidFill>
            </a:endParaRPr>
          </a:p>
        </p:txBody>
      </p:sp>
      <p:pic>
        <p:nvPicPr>
          <p:cNvPr id="57348" name="Picture 4" descr="501Crawford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976" y="2590800"/>
            <a:ext cx="4343400" cy="2819400"/>
          </a:xfrm>
          <a:ln>
            <a:solidFill>
              <a:srgbClr val="FFFF00"/>
            </a:solidFill>
          </a:ln>
        </p:spPr>
      </p:pic>
      <p:pic>
        <p:nvPicPr>
          <p:cNvPr id="57349" name="Picture 5" descr="Minute Maid Park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343400" cy="30527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836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 Maid Park– </a:t>
            </a:r>
            <a:r>
              <a:rPr lang="en-US" sz="2800" i="1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501 Crawford</a:t>
            </a:r>
            <a:endParaRPr lang="en-US" sz="2800" i="1" u="sng" dirty="0">
              <a:solidFill>
                <a:srgbClr val="7A7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5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i="1" dirty="0" smtClean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45720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581400" cy="2438400"/>
          </a:xfrm>
          <a:prstGeom prst="rect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836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Dynamo Stadium (BBVA) – </a:t>
            </a:r>
            <a:r>
              <a:rPr lang="en-US" sz="2800" i="1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810 Dowling</a:t>
            </a:r>
            <a:endParaRPr lang="en-US" sz="2800" i="1" u="sng" dirty="0">
              <a:solidFill>
                <a:srgbClr val="7A7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1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Policies and Program Work?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Haiti and D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6341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7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/>
                </a:solidFill>
              </a:rPr>
              <a:t>   </a:t>
            </a:r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893" y="4101353"/>
            <a:ext cx="34601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793" y="2160494"/>
            <a:ext cx="3810000" cy="19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20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799" y="4083424"/>
            <a:ext cx="4089555" cy="17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836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Houston Permit Center– 1002 Washington Ave.</a:t>
            </a:r>
            <a:endParaRPr lang="en-US" sz="2800" i="1" u="sng" dirty="0">
              <a:solidFill>
                <a:srgbClr val="7A7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71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36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Townhomes – </a:t>
            </a:r>
            <a:r>
              <a:rPr lang="en-US" sz="2800" i="1" u="sng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3400 </a:t>
            </a:r>
            <a:r>
              <a:rPr lang="en-US" sz="2800" i="1" u="sng" dirty="0" err="1" smtClean="0">
                <a:solidFill>
                  <a:srgbClr val="7A7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Chenevert</a:t>
            </a:r>
            <a:endParaRPr lang="en-US" sz="2800" i="1" u="sng" dirty="0">
              <a:solidFill>
                <a:srgbClr val="7A7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20088"/>
            <a:ext cx="3810000" cy="35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e967522-d110-46ae-838b-64eb2ccee9b7" descr="ED022A9D-DB1F-4DD2-8AC1-06F269B59ABF@hsd1"/>
          <p:cNvPicPr>
            <a:picLocks noChangeAspect="1" noChangeArrowheads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315606"/>
            <a:ext cx="1524000" cy="16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12c7226-620e-4846-b5ca-566e766ae9ff" descr="C1A1F30F-7120-4619-AEAB-89EC0F45957C@hsd1"/>
          <p:cNvPicPr>
            <a:picLocks noChangeAspect="1" noChangeArrowheads="1"/>
          </p:cNvPicPr>
          <p:nvPr/>
        </p:nvPicPr>
        <p:blipFill>
          <a:blip r:embed="rId4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074693"/>
            <a:ext cx="2971800" cy="22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33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b="1" i="1" dirty="0" smtClean="0">
              <a:solidFill>
                <a:schemeClr val="bg2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Observed Over the 15 Year History</a:t>
            </a:r>
          </a:p>
          <a:p>
            <a:pPr eaLnBrk="1" hangingPunct="1"/>
            <a:r>
              <a:rPr lang="en-US" sz="2400" dirty="0" smtClean="0"/>
              <a:t>Over 60 completed redevelopment projects </a:t>
            </a:r>
          </a:p>
          <a:p>
            <a:pPr eaLnBrk="1" hangingPunct="1"/>
            <a:r>
              <a:rPr lang="en-US" sz="2400" dirty="0" smtClean="0"/>
              <a:t>More than 3000 acres restored to beneficial use,</a:t>
            </a:r>
          </a:p>
          <a:p>
            <a:pPr eaLnBrk="1" hangingPunct="1"/>
            <a:r>
              <a:rPr lang="en-US" sz="2400" dirty="0" smtClean="0"/>
              <a:t>More than $5 million tax revenue for the City</a:t>
            </a:r>
          </a:p>
          <a:p>
            <a:pPr eaLnBrk="1" hangingPunct="1"/>
            <a:r>
              <a:rPr lang="en-US" sz="2400" dirty="0" smtClean="0"/>
              <a:t>Over $800 million in investment for cleanup and redevelopment,</a:t>
            </a:r>
          </a:p>
          <a:p>
            <a:pPr eaLnBrk="1" hangingPunct="1"/>
            <a:r>
              <a:rPr lang="en-US" sz="2400" dirty="0" smtClean="0"/>
              <a:t>Over 4,000 new jobs created</a:t>
            </a:r>
          </a:p>
        </p:txBody>
      </p:sp>
    </p:spTree>
    <p:extLst>
      <p:ext uri="{BB962C8B-B14F-4D97-AF65-F5344CB8AC3E}">
        <p14:creationId xmlns:p14="http://schemas.microsoft.com/office/powerpoint/2010/main" val="9085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sp>
        <p:nvSpPr>
          <p:cNvPr id="4" name="Content Placeholder 5"/>
          <p:cNvSpPr>
            <a:spLocks/>
          </p:cNvSpPr>
          <p:nvPr/>
        </p:nvSpPr>
        <p:spPr bwMode="auto">
          <a:xfrm>
            <a:off x="1752600" y="15240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4400" u="sng" dirty="0">
              <a:solidFill>
                <a:srgbClr val="7A7E4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 Market Failure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u="sng" dirty="0">
              <a:solidFill>
                <a:srgbClr val="7A7E4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 for Houston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dirty="0">
              <a:solidFill>
                <a:srgbClr val="7A7E4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Approach Needed</a:t>
            </a:r>
            <a:endParaRPr lang="en-US" sz="24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algn="ctr" eaLnBrk="1" hangingPunct="1">
              <a:buFontTx/>
              <a:buNone/>
            </a:pPr>
            <a:endParaRPr lang="en-US" dirty="0" smtClean="0"/>
          </a:p>
          <a:p>
            <a:pPr lvl="4" eaLnBrk="1" hangingPunct="1">
              <a:buFontTx/>
              <a:buNone/>
            </a:pPr>
            <a:r>
              <a:rPr lang="en-US" dirty="0" smtClean="0"/>
              <a:t>  An estimated 30% of Houston’s brownfields are located in the Harrisburg Corridor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495269">
            <a:off x="5980113" y="1411287"/>
            <a:ext cx="1676400" cy="2511425"/>
          </a:xfrm>
          <a:prstGeom prst="rect">
            <a:avLst/>
          </a:prstGeom>
          <a:noFill/>
          <a:ln w="41275">
            <a:solidFill>
              <a:srgbClr val="DAD010"/>
            </a:solidFill>
            <a:miter lim="800000"/>
            <a:headEnd/>
            <a:tailEnd/>
          </a:ln>
        </p:spPr>
      </p:pic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6400800" y="3505200"/>
            <a:ext cx="152400" cy="533400"/>
          </a:xfrm>
          <a:prstGeom prst="line">
            <a:avLst/>
          </a:prstGeom>
          <a:noFill/>
          <a:ln w="41275">
            <a:solidFill>
              <a:srgbClr val="DAD01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pic>
        <p:nvPicPr>
          <p:cNvPr id="15363" name="Picture 3" descr="DSC000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868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Content Placeholder 5"/>
          <p:cNvSpPr>
            <a:spLocks/>
          </p:cNvSpPr>
          <p:nvPr/>
        </p:nvSpPr>
        <p:spPr bwMode="auto">
          <a:xfrm>
            <a:off x="228600" y="14478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Revaluated Approach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Tax Delinquent Properties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rgbClr val="7A7E4A"/>
                </a:solidFill>
              </a:rPr>
              <a:t>Low property cost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rgbClr val="7A7E4A"/>
                </a:solidFill>
              </a:rPr>
              <a:t>Example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1.5 Acres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Tax Sale - $120,000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Cost to Cure - $275,000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Market Value - $85,000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Strike Off - $15,000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Development Incentives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1600" dirty="0">
                <a:solidFill>
                  <a:srgbClr val="7A7E4A"/>
                </a:solidFill>
              </a:rPr>
              <a:t>$400,000</a:t>
            </a:r>
            <a:endParaRPr lang="en-US" sz="24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sp>
        <p:nvSpPr>
          <p:cNvPr id="17417" name="Content Placeholder 5"/>
          <p:cNvSpPr>
            <a:spLocks/>
          </p:cNvSpPr>
          <p:nvPr/>
        </p:nvSpPr>
        <p:spPr bwMode="auto">
          <a:xfrm>
            <a:off x="762000" y="19812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Revaluated Approach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$1.5 Million Investment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Tax Positive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Job Creation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Community Need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rgbClr val="7A7E4A"/>
                </a:solidFill>
              </a:rPr>
              <a:t>Draw for additional investments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  <p:pic>
        <p:nvPicPr>
          <p:cNvPr id="8194" name="Picture 2" descr="https://encrypted-tbn2.google.com/images?q=tbn:ANd9GcRNirciL8VZIIxM4TmrqzES_XuOgMacx11EXqsoI1EySilc5Saw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24100"/>
            <a:ext cx="3663097" cy="27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 smtClean="0">
              <a:solidFill>
                <a:srgbClr val="C7CAA6"/>
              </a:solidFill>
            </a:endParaRPr>
          </a:p>
        </p:txBody>
      </p:sp>
      <p:sp>
        <p:nvSpPr>
          <p:cNvPr id="19461" name="Content Placeholder 5"/>
          <p:cNvSpPr>
            <a:spLocks/>
          </p:cNvSpPr>
          <p:nvPr/>
        </p:nvSpPr>
        <p:spPr bwMode="auto">
          <a:xfrm>
            <a:off x="3505200" y="18288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Lessons Learned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Thinking Required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Tools Necessary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Internal Communication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Communication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Planning and Coordination</a:t>
            </a:r>
            <a:endParaRPr lang="en-US" sz="28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  <p:pic>
        <p:nvPicPr>
          <p:cNvPr id="6146" name="Picture 2" descr="https://encrypted-tbn1.google.com/images?q=tbn:ANd9GcRNOL8eIyWqT2zlUjOafQcGliZ0c2OUSqq2dfXi6KYvhp4--fBf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5329"/>
            <a:ext cx="27199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383A22"/>
              </a:gs>
              <a:gs pos="100000">
                <a:srgbClr val="7A7E4A"/>
              </a:gs>
            </a:gsLst>
            <a:lin ang="5400000" scaled="1"/>
          </a:gradFill>
          <a:ln>
            <a:solidFill>
              <a:srgbClr val="7A7E4A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7CAA6"/>
                </a:solidFill>
              </a:rPr>
              <a:t>Thank You</a:t>
            </a:r>
          </a:p>
        </p:txBody>
      </p:sp>
      <p:sp>
        <p:nvSpPr>
          <p:cNvPr id="19461" name="Content Placeholder 5"/>
          <p:cNvSpPr>
            <a:spLocks/>
          </p:cNvSpPr>
          <p:nvPr/>
        </p:nvSpPr>
        <p:spPr bwMode="auto">
          <a:xfrm>
            <a:off x="381000" y="18288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Jedediah</a:t>
            </a: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Greenfield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City of Houston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u="sng" dirty="0">
              <a:solidFill>
                <a:srgbClr val="7A7E4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Direct:  (832) 394-9005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u="sng" dirty="0">
              <a:solidFill>
                <a:srgbClr val="7A7E4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7A7E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Jedediah.Greenfield@houstontx.gov</a:t>
            </a:r>
            <a:endParaRPr lang="en-US" sz="1000" dirty="0">
              <a:solidFill>
                <a:srgbClr val="7A7E4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solidFill>
                <a:srgbClr val="7A7E4A"/>
              </a:solidFill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7A7E4A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</a:p>
          <a:p>
            <a:pPr marL="457200" lvl="1" indent="0">
              <a:buNone/>
            </a:pPr>
            <a:r>
              <a:rPr lang="en-US" sz="3200" dirty="0" smtClean="0"/>
              <a:t>Remediate </a:t>
            </a:r>
          </a:p>
          <a:p>
            <a:pPr marL="914400" lvl="2" indent="0">
              <a:buNone/>
            </a:pPr>
            <a:r>
              <a:rPr lang="en-US" sz="3200" dirty="0" smtClean="0"/>
              <a:t>Renew</a:t>
            </a:r>
          </a:p>
          <a:p>
            <a:pPr marL="1371600" lvl="3" indent="0">
              <a:buNone/>
            </a:pPr>
            <a:r>
              <a:rPr lang="en-US" sz="3200" dirty="0" smtClean="0"/>
              <a:t>Redevelop</a:t>
            </a:r>
          </a:p>
          <a:p>
            <a:pPr marL="1828800" lvl="4" indent="0">
              <a:buNone/>
            </a:pPr>
            <a:r>
              <a:rPr lang="en-US" sz="3200" dirty="0" smtClean="0"/>
              <a:t>Reinvest</a:t>
            </a:r>
          </a:p>
          <a:p>
            <a:pPr marL="2286000" lvl="5" indent="0">
              <a:buNone/>
            </a:pPr>
            <a:r>
              <a:rPr lang="en-US" sz="3200" dirty="0" smtClean="0"/>
              <a:t>Recreate	</a:t>
            </a:r>
          </a:p>
          <a:p>
            <a:pPr marL="2286000" lvl="5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s://encrypted-tbn2.google.com/images?q=tbn:ANd9GcSDX5GukfaMgS0tQYWlBgGoLPGe9iqp-1BOjmqlmHOhsESH5LC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678432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2.google.com/images?q=tbn:ANd9GcRa_zEGmb9RVM5l_OQVRJDD2bxhRQD_ptb2WWs7rsLI8YtKRYm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6002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Brownfield</a:t>
            </a:r>
          </a:p>
          <a:p>
            <a:pPr algn="ctr">
              <a:buFont typeface="Wingdings" pitchFamily="2" charset="2"/>
              <a:buNone/>
            </a:pPr>
            <a:endParaRPr lang="en-US" sz="1400" dirty="0" smtClean="0"/>
          </a:p>
          <a:p>
            <a:pPr algn="ctr">
              <a:buFont typeface="Wingdings" pitchFamily="2" charset="2"/>
              <a:buNone/>
            </a:pPr>
            <a:endParaRPr lang="en-US" sz="1400" dirty="0"/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“…..</a:t>
            </a:r>
            <a:r>
              <a:rPr lang="en-US" sz="2800" dirty="0"/>
              <a:t>real property, the expansion, redevelopment, or 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reuse of which may be complicated by the  presence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 or potential presence of a hazardous substance, pollutant or contamination.” (US EPA)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2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Provides the Guidance, but it is the Community that Identifies a Brownfield</a:t>
            </a:r>
          </a:p>
          <a:p>
            <a:endParaRPr lang="en-US" sz="2000" dirty="0"/>
          </a:p>
          <a:p>
            <a:r>
              <a:rPr lang="en-US" sz="2000" dirty="0" smtClean="0"/>
              <a:t>Abandoned </a:t>
            </a:r>
            <a:r>
              <a:rPr lang="en-US" sz="2000" dirty="0"/>
              <a:t>property </a:t>
            </a:r>
          </a:p>
          <a:p>
            <a:r>
              <a:rPr lang="en-US" sz="2000" dirty="0"/>
              <a:t>Active but Underutilized</a:t>
            </a:r>
          </a:p>
          <a:p>
            <a:r>
              <a:rPr lang="en-US" sz="2000" dirty="0"/>
              <a:t>Real estate turnover complicated by real or perceived contamination</a:t>
            </a:r>
          </a:p>
          <a:p>
            <a:r>
              <a:rPr lang="en-US" sz="2000" dirty="0"/>
              <a:t>Property use  Blighted –significantly conflicts with a master plan</a:t>
            </a:r>
          </a:p>
          <a:p>
            <a:endParaRPr lang="en-US" dirty="0"/>
          </a:p>
        </p:txBody>
      </p:sp>
      <p:pic>
        <p:nvPicPr>
          <p:cNvPr id="3074" name="Picture 2" descr="https://encrypted-tbn2.google.com/images?q=tbn:ANd9GcSZNO5jNk5IDYHfNf4rIewaIKP0MqG6zMjbsAywXWrMwq_F3_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89970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1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816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Why?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Increase </a:t>
            </a:r>
            <a:r>
              <a:rPr lang="en-US" sz="2000" dirty="0"/>
              <a:t>(RENEWS) property value and local tax base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Reduce the need to develop </a:t>
            </a:r>
            <a:r>
              <a:rPr lang="en-US" sz="2000" dirty="0" err="1"/>
              <a:t>greenfields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Uses existing infrastructure (cost savings)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Mitigates public health and safety concerns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Improves the community image</a:t>
            </a:r>
          </a:p>
          <a:p>
            <a:endParaRPr lang="en-US" dirty="0"/>
          </a:p>
        </p:txBody>
      </p:sp>
      <p:pic>
        <p:nvPicPr>
          <p:cNvPr id="2050" name="Picture 2" descr="https://encrypted-tbn2.google.com/images?q=tbn:ANd9GcRrYCJQt78b94OWlxS_0Lmax8eSIIBxjtLgdNqrNqKlnu8qMx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2490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295400"/>
            <a:ext cx="7025964" cy="4525963"/>
          </a:xfrm>
          <a:prstGeom prst="rect">
            <a:avLst/>
          </a:prstGeom>
        </p:spPr>
      </p:pic>
      <p:pic>
        <p:nvPicPr>
          <p:cNvPr id="1026" name="Picture 2" descr="https://encrypted-tbn1.google.com/images?q=tbn:ANd9GcQl454qeGJVta57EQE2qAqCjPPduYo_tSxCDjXKsuKUN5mm81kl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90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9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638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City’s Brownfield Program</a:t>
            </a:r>
          </a:p>
          <a:p>
            <a:r>
              <a:rPr lang="en-US" sz="2800" dirty="0" smtClean="0"/>
              <a:t>Public Works and Engineering Department</a:t>
            </a:r>
          </a:p>
          <a:p>
            <a:pPr lvl="1"/>
            <a:r>
              <a:rPr lang="en-US" sz="2000" dirty="0" smtClean="0"/>
              <a:t>Developer Services Section</a:t>
            </a:r>
          </a:p>
          <a:p>
            <a:pPr lvl="2"/>
            <a:r>
              <a:rPr lang="en-US" sz="2000" dirty="0" smtClean="0"/>
              <a:t>Program Manager		</a:t>
            </a:r>
          </a:p>
          <a:p>
            <a:pPr lvl="2">
              <a:buNone/>
            </a:pPr>
            <a:r>
              <a:rPr lang="en-US" sz="2000" dirty="0" smtClean="0"/>
              <a:t>	Jedediah Greenfield			</a:t>
            </a:r>
          </a:p>
          <a:p>
            <a:pPr lvl="2"/>
            <a:r>
              <a:rPr lang="en-US" sz="2000" dirty="0" smtClean="0"/>
              <a:t>Quality Assurance Manager</a:t>
            </a:r>
          </a:p>
          <a:p>
            <a:pPr lvl="2">
              <a:buNone/>
            </a:pPr>
            <a:r>
              <a:rPr lang="en-US" sz="2000" dirty="0" smtClean="0"/>
              <a:t>	Ann Sheridan, P.E.		          </a:t>
            </a:r>
            <a:endParaRPr lang="en-US" sz="2000" dirty="0"/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Both Private and Public Properties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		</a:t>
            </a:r>
          </a:p>
          <a:p>
            <a:pPr lvl="2"/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364" y="2057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429" y="4267200"/>
            <a:ext cx="1295400" cy="14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7CAA6"/>
                </a:solidFill>
              </a:rPr>
              <a:t>Brownfield Redevelopment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City’s Brownfield Program</a:t>
            </a:r>
          </a:p>
          <a:p>
            <a:endParaRPr lang="en-US" sz="2000" dirty="0"/>
          </a:p>
          <a:p>
            <a:r>
              <a:rPr lang="en-US" sz="2000" dirty="0" smtClean="0"/>
              <a:t>Environmental Site Assessments (Federal Funds)</a:t>
            </a:r>
          </a:p>
          <a:p>
            <a:r>
              <a:rPr lang="en-US" sz="2000" dirty="0" smtClean="0"/>
              <a:t>Guidance to applicants during participation in State Cleanup programs</a:t>
            </a:r>
          </a:p>
          <a:p>
            <a:r>
              <a:rPr lang="en-US" sz="2000" dirty="0" smtClean="0"/>
              <a:t>Assistance in coordination of site-related issues between intergovernmental agencies</a:t>
            </a:r>
          </a:p>
          <a:p>
            <a:r>
              <a:rPr lang="en-US" sz="2000" dirty="0" smtClean="0"/>
              <a:t>Help with site promotion to attract a developer</a:t>
            </a:r>
            <a:endParaRPr lang="en-US" sz="2000" dirty="0"/>
          </a:p>
        </p:txBody>
      </p:sp>
      <p:pic>
        <p:nvPicPr>
          <p:cNvPr id="4098" name="Picture 2" descr="https://encrypted-tbn0.google.com/images?q=tbn:ANd9GcR0oiAW7gk5V7UYkkWVxsamfhD83XEvB1PmLLQqXZWuaYwcTOoU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18" y="2209800"/>
            <a:ext cx="2133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11247</TotalTime>
  <Words>543</Words>
  <Application>Microsoft Office PowerPoint</Application>
  <PresentationFormat>On-screen Show (4:3)</PresentationFormat>
  <Paragraphs>217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Examples within The City of Houston’s Portfolio of Successful Brownfield Redevelopment Projects </vt:lpstr>
      <vt:lpstr>Brownfield Redevelopment</vt:lpstr>
      <vt:lpstr>Brownfield Redevelopment</vt:lpstr>
      <vt:lpstr>Brownfield Redevelopment</vt:lpstr>
      <vt:lpstr>   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Brownfield Redevelopment</vt:lpstr>
      <vt:lpstr>Thank You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e130233</dc:creator>
  <cp:lastModifiedBy>Amy</cp:lastModifiedBy>
  <cp:revision>61</cp:revision>
  <dcterms:created xsi:type="dcterms:W3CDTF">2009-03-04T21:15:32Z</dcterms:created>
  <dcterms:modified xsi:type="dcterms:W3CDTF">2012-09-21T22:50:00Z</dcterms:modified>
</cp:coreProperties>
</file>